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27"/>
  </p:notesMasterIdLst>
  <p:handoutMasterIdLst>
    <p:handoutMasterId r:id="rId28"/>
  </p:handoutMasterIdLst>
  <p:sldIdLst>
    <p:sldId id="292" r:id="rId5"/>
    <p:sldId id="304" r:id="rId6"/>
    <p:sldId id="306" r:id="rId7"/>
    <p:sldId id="310" r:id="rId8"/>
    <p:sldId id="311" r:id="rId9"/>
    <p:sldId id="312" r:id="rId10"/>
    <p:sldId id="313" r:id="rId11"/>
    <p:sldId id="314" r:id="rId12"/>
    <p:sldId id="315" r:id="rId13"/>
    <p:sldId id="316" r:id="rId14"/>
    <p:sldId id="317" r:id="rId15"/>
    <p:sldId id="319" r:id="rId16"/>
    <p:sldId id="318" r:id="rId17"/>
    <p:sldId id="320" r:id="rId18"/>
    <p:sldId id="321" r:id="rId19"/>
    <p:sldId id="322" r:id="rId20"/>
    <p:sldId id="323" r:id="rId21"/>
    <p:sldId id="324" r:id="rId22"/>
    <p:sldId id="325" r:id="rId23"/>
    <p:sldId id="326" r:id="rId24"/>
    <p:sldId id="327" r:id="rId25"/>
    <p:sldId id="328" r:id="rId26"/>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6" autoAdjust="0"/>
    <p:restoredTop sz="93769" autoAdjust="0"/>
  </p:normalViewPr>
  <p:slideViewPr>
    <p:cSldViewPr showGuides="1">
      <p:cViewPr varScale="1">
        <p:scale>
          <a:sx n="72" d="100"/>
          <a:sy n="72" d="100"/>
        </p:scale>
        <p:origin x="420" y="78"/>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426D7FD-9BB7-469F-AB42-F9ED05D8B077}" type="datetime1">
              <a:rPr lang="ru-RU" smtClean="0">
                <a:solidFill>
                  <a:schemeClr val="tx2"/>
                </a:solidFill>
              </a:rPr>
              <a:t>11.09.2021</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ru-RU">
                <a:solidFill>
                  <a:schemeClr val="tx2"/>
                </a:solidFill>
              </a:rPr>
              <a:t>‹#›</a:t>
            </a:fld>
            <a:endParaRPr lang="ru-RU">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ru-RU" noProof="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DF244C9E-C716-407F-BA32-775788D44D61}" type="datetime1">
              <a:rPr lang="ru-RU" smtClean="0"/>
              <a:pPr/>
              <a:t>11.09.2021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ru-RU" noProof="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ru-RU" noProof="0"/>
              <a:pPr/>
              <a:t>‹#›</a:t>
            </a:fld>
            <a:endParaRPr lang="ru-RU"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accent1"/>
        </a:solidFill>
        <a:effectLst/>
      </p:bgPr>
    </p:bg>
    <p:spTree>
      <p:nvGrpSpPr>
        <p:cNvPr id="1" name=""/>
        <p:cNvGrpSpPr/>
        <p:nvPr/>
      </p:nvGrpSpPr>
      <p:grpSpPr>
        <a:xfrm>
          <a:off x="0" y="0"/>
          <a:ext cx="0" cy="0"/>
          <a:chOff x="0" y="0"/>
          <a:chExt cx="0" cy="0"/>
        </a:xfrm>
      </p:grpSpPr>
      <p:pic>
        <p:nvPicPr>
          <p:cNvPr id="9" name="Графический объект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Графический объект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Графический объект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Текст субтитра 1">
            <a:extLst>
              <a:ext uri="{FF2B5EF4-FFF2-40B4-BE49-F238E27FC236}">
                <a16:creationId xmlns:a16="http://schemas.microsoft.com/office/drawing/2014/main" id="{5A1F9EF5-B88C-405C-9168-EDE6A70749C5}"/>
              </a:ext>
            </a:extLst>
          </p:cNvPr>
          <p:cNvSpPr>
            <a:spLocks noGrp="1"/>
          </p:cNvSpPr>
          <p:nvPr>
            <p:ph type="body" sz="quarter" idx="10" hasCustomPrompt="1"/>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ru-RU" noProof="0"/>
              <a:t>Щелкните, чтобы изменить</a:t>
            </a:r>
          </a:p>
        </p:txBody>
      </p:sp>
      <p:sp>
        <p:nvSpPr>
          <p:cNvPr id="19" name="Текст субтитра 2">
            <a:extLst>
              <a:ext uri="{FF2B5EF4-FFF2-40B4-BE49-F238E27FC236}">
                <a16:creationId xmlns:a16="http://schemas.microsoft.com/office/drawing/2014/main" id="{D2282B87-09AC-4246-8C13-92CF93907CBF}"/>
              </a:ext>
            </a:extLst>
          </p:cNvPr>
          <p:cNvSpPr>
            <a:spLocks noGrp="1"/>
          </p:cNvSpPr>
          <p:nvPr>
            <p:ph type="body" sz="quarter" idx="11" hasCustomPrompt="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ru-RU" noProof="0"/>
              <a:t>Щелкните, чтобы изменить</a:t>
            </a:r>
          </a:p>
        </p:txBody>
      </p:sp>
      <p:sp>
        <p:nvSpPr>
          <p:cNvPr id="2" name="Заголовок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latin typeface="Times New Roman" panose="02020603050405020304" pitchFamily="18" charset="0"/>
                <a:ea typeface="+mn-ea"/>
                <a:cs typeface="Times New Roman" panose="02020603050405020304" pitchFamily="18" charset="0"/>
              </a:defRPr>
            </a:lvl1pPr>
          </a:lstStyle>
          <a:p>
            <a:pPr marL="0" lvl="0" indent="0" algn="ctr" rtl="0">
              <a:lnSpc>
                <a:spcPct val="95000"/>
              </a:lnSpc>
              <a:spcBef>
                <a:spcPts val="1866"/>
              </a:spcBef>
              <a:buClr>
                <a:schemeClr val="accent6">
                  <a:lumMod val="50000"/>
                </a:schemeClr>
              </a:buClr>
              <a:buSzPct val="100000"/>
              <a:buFontTx/>
            </a:pPr>
            <a:r>
              <a:rPr lang="ru-RU" noProof="0" dirty="0"/>
              <a:t>Добавить заголовок</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 маленького круга">
    <p:bg>
      <p:bgPr>
        <a:solidFill>
          <a:schemeClr val="accent5"/>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Текст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ru-RU" noProof="0"/>
              <a:t>Образец текста
Второй уровень
Третий уровень
Четвертый уровень
Пятый уровень</a:t>
            </a:r>
          </a:p>
        </p:txBody>
      </p:sp>
      <p:sp>
        <p:nvSpPr>
          <p:cNvPr id="2" name="Заголовок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ru-RU" noProof="0"/>
              <a:t>Образец заголовка</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Макет маленького круга, синий">
    <p:bg>
      <p:bgPr>
        <a:solidFill>
          <a:schemeClr val="tx2"/>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Текст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ru-RU" noProof="0"/>
              <a:t>Образец текста
Второй уровень
Третий уровень
Четвертый уровень
Пятый уровень</a:t>
            </a:r>
          </a:p>
        </p:txBody>
      </p:sp>
      <p:sp>
        <p:nvSpPr>
          <p:cNvPr id="2" name="Заголовок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ru-RU" noProof="0"/>
              <a:t>Образец заголовка</a:t>
            </a:r>
            <a:endParaRPr lang="ru-RU" noProof="0"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Графический объект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Графический объект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Заголовок 1"/>
          <p:cNvSpPr>
            <a:spLocks noGrp="1"/>
          </p:cNvSpPr>
          <p:nvPr>
            <p:ph type="title"/>
          </p:nvPr>
        </p:nvSpPr>
        <p:spPr>
          <a:xfrm>
            <a:off x="720725" y="685800"/>
            <a:ext cx="5562600" cy="1143000"/>
          </a:xfrm>
        </p:spPr>
        <p:txBody>
          <a:bodyPr rtlCol="0" anchor="t">
            <a:normAutofit/>
          </a:bodyPr>
          <a:lstStyle>
            <a:lvl1pPr>
              <a:defRPr sz="4000" b="1">
                <a:solidFill>
                  <a:schemeClr val="accent1"/>
                </a:solidFill>
              </a:defRPr>
            </a:lvl1pPr>
          </a:lstStyle>
          <a:p>
            <a:pPr rtl="0"/>
            <a:r>
              <a:rPr lang="ru-RU" noProof="0"/>
              <a:t>Образец заголовка</a:t>
            </a:r>
            <a:endParaRPr lang="ru-RU" noProof="0" dirty="0"/>
          </a:p>
        </p:txBody>
      </p:sp>
      <p:sp>
        <p:nvSpPr>
          <p:cNvPr id="3" name="Объект 2"/>
          <p:cNvSpPr>
            <a:spLocks noGrp="1"/>
          </p:cNvSpPr>
          <p:nvPr>
            <p:ph idx="1" hasCustomPrompt="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Графический объект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Графический объект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Заголовок 1"/>
          <p:cNvSpPr>
            <a:spLocks noGrp="1"/>
          </p:cNvSpPr>
          <p:nvPr>
            <p:ph type="title"/>
          </p:nvPr>
        </p:nvSpPr>
        <p:spPr>
          <a:xfrm>
            <a:off x="720725" y="685800"/>
            <a:ext cx="5562600" cy="1143000"/>
          </a:xfrm>
        </p:spPr>
        <p:txBody>
          <a:bodyPr rtlCol="0" anchor="t">
            <a:normAutofit/>
          </a:bodyPr>
          <a:lstStyle>
            <a:lvl1pPr>
              <a:defRPr sz="4000" b="1">
                <a:solidFill>
                  <a:schemeClr val="bg1"/>
                </a:solidFill>
              </a:defRPr>
            </a:lvl1pPr>
          </a:lstStyle>
          <a:p>
            <a:pPr rtl="0"/>
            <a:r>
              <a:rPr lang="ru-RU" noProof="0"/>
              <a:t>Образец заголовка</a:t>
            </a:r>
            <a:endParaRPr lang="ru-RU" noProof="0" dirty="0"/>
          </a:p>
        </p:txBody>
      </p:sp>
      <p:sp>
        <p:nvSpPr>
          <p:cNvPr id="3" name="Объект 2"/>
          <p:cNvSpPr>
            <a:spLocks noGrp="1"/>
          </p:cNvSpPr>
          <p:nvPr>
            <p:ph idx="1" hasCustomPrompt="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Макет документа">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ru-RU" noProof="0"/>
              <a:t>Образец заголовка</a:t>
            </a:r>
            <a:endParaRPr lang="ru-RU" noProof="0" dirty="0"/>
          </a:p>
        </p:txBody>
      </p:sp>
      <p:pic>
        <p:nvPicPr>
          <p:cNvPr id="4" name="Графический объект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Объект 2">
            <a:extLst>
              <a:ext uri="{FF2B5EF4-FFF2-40B4-BE49-F238E27FC236}">
                <a16:creationId xmlns:a16="http://schemas.microsoft.com/office/drawing/2014/main" id="{421512DC-20C8-4928-B94E-9F191902C57E}"/>
              </a:ext>
            </a:extLst>
          </p:cNvPr>
          <p:cNvSpPr>
            <a:spLocks noGrp="1"/>
          </p:cNvSpPr>
          <p:nvPr>
            <p:ph idx="10" hasCustomPrompt="1"/>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ru-RU" noProof="0" dirty="0"/>
              <a:t>Образец заголовка</a:t>
            </a:r>
          </a:p>
        </p:txBody>
      </p:sp>
      <p:sp>
        <p:nvSpPr>
          <p:cNvPr id="3" name="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ABF91181-E68D-41CF-9184-8BC98621F8F0}" type="datetime1">
              <a:rPr lang="ru-RU" noProof="0" smtClean="0"/>
              <a:t>11.09.2021</a:t>
            </a:fld>
            <a:endParaRPr lang="ru-RU" noProof="0"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ru-RU" noProof="0" dirty="0"/>
              <a:t>Добавить нижний колонтитул</a:t>
            </a:r>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ru-RU" noProof="0" smtClean="0"/>
              <a:pPr/>
              <a:t>‹#›</a:t>
            </a:fld>
            <a:endParaRPr lang="ru-RU"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Times New Roman" panose="02020603050405020304" pitchFamily="18" charset="0"/>
          <a:ea typeface="+mj-ea"/>
          <a:cs typeface="Times New Roman" panose="02020603050405020304" pitchFamily="18" charset="0"/>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etudesslaves.edel.univ-poitiers.fr/index.php?id=1397#tocfrom1n5"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lideplayer.fr/slide/11910792/67/images/16/L%60adaptation.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slideplayer.fr/slide/11910792/67/images/25/Les+faux+amis+du+traducteur.jpg" TargetMode="External"/><Relationship Id="rId2" Type="http://schemas.openxmlformats.org/officeDocument/2006/relationships/hyperlink" Target="https://slideplayer.fr/slide/11910792/67/images/24/Les+faux+amis+du+traducteur.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slideplayer.fr/slide/11910792/67/images/27/Les+faux+amis+du+traducteur.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tudesslaves.edel.univ-poitiers.fr/index.php?id=1397#tocfrom1n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fr-FR" u="sng" dirty="0">
                <a:hlinkClick r:id="rId2"/>
              </a:rPr>
              <a:t> </a:t>
            </a:r>
            <a:endParaRPr lang="ru-RU" dirty="0">
              <a:solidFill>
                <a:schemeClr val="tx1">
                  <a:lumMod val="85000"/>
                  <a:lumOff val="15000"/>
                </a:schemeClr>
              </a:solidFill>
            </a:endParaRPr>
          </a:p>
        </p:txBody>
      </p:sp>
      <p:sp>
        <p:nvSpPr>
          <p:cNvPr id="5" name="Объект 4"/>
          <p:cNvSpPr>
            <a:spLocks noGrp="1"/>
          </p:cNvSpPr>
          <p:nvPr>
            <p:ph idx="10"/>
          </p:nvPr>
        </p:nvSpPr>
        <p:spPr>
          <a:solidFill>
            <a:schemeClr val="accent3">
              <a:lumMod val="75000"/>
            </a:schemeClr>
          </a:solidFill>
        </p:spPr>
        <p:txBody>
          <a:bodyPr>
            <a:normAutofit fontScale="92500" lnSpcReduction="20000"/>
          </a:bodyPr>
          <a:lstStyle/>
          <a:p>
            <a:r>
              <a:rPr lang="fr-FR" b="1" dirty="0"/>
              <a:t>Théories et pratiques de la traduction. Une approche contrastive</a:t>
            </a:r>
            <a:endParaRPr lang="ru-RU" dirty="0"/>
          </a:p>
          <a:p>
            <a:r>
              <a:rPr lang="fr-FR" dirty="0"/>
              <a:t>Dans le passé, la traduction a été souvent conçue comme un transfert normatif d'une langue à l'autre, d'un code à un autre, d'un découpage linguistique à un autre. De ce point de vue, respect' et fidélité' envers l'original ont été les paradigmes conceptuels de référence du traducteur.</a:t>
            </a:r>
            <a:br>
              <a:rPr lang="fr-FR" dirty="0"/>
            </a:br>
            <a:br>
              <a:rPr lang="fr-FR" dirty="0"/>
            </a:br>
            <a:r>
              <a:rPr lang="fr-FR" dirty="0"/>
              <a:t>Toutefois, un univers de significations possibles s'ouvre au traducteur et au théoricien si le grave devoir de transporter' se transforme en réflexion' sur les processus dynamiques de la traduction et sur les pratiques différentes des divers traducteurs : dans cette perspective, la traduction se dessine comme un dépôt textuel de connaissance esthétique et culturelle à révéler.</a:t>
            </a:r>
            <a:br>
              <a:rPr lang="fr-FR" dirty="0"/>
            </a:br>
            <a:br>
              <a:rPr lang="fr-FR" dirty="0"/>
            </a:br>
            <a:r>
              <a:rPr lang="fr-FR" i="1" dirty="0"/>
              <a:t>« Chaque langue ayant son atmosphère et son attraction propres, le préalable à la bonne traduction est d'échapper à cette atmosphère, de se libérer de cette attraction afin d'évoluer en toute liberté dans la langue adoptée »</a:t>
            </a:r>
            <a:r>
              <a:rPr lang="fr-FR" dirty="0"/>
              <a:t> (Michel Tournier).</a:t>
            </a:r>
            <a:br>
              <a:rPr lang="fr-FR" dirty="0"/>
            </a:br>
            <a:br>
              <a:rPr lang="fr-FR" dirty="0"/>
            </a:br>
            <a:endParaRPr lang="ru-RU" dirty="0"/>
          </a:p>
        </p:txBody>
      </p:sp>
    </p:spTree>
    <p:extLst>
      <p:ext uri="{BB962C8B-B14F-4D97-AF65-F5344CB8AC3E}">
        <p14:creationId xmlns:p14="http://schemas.microsoft.com/office/powerpoint/2010/main" val="21136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r>
              <a:rPr lang="fr-FR" sz="3200" dirty="0"/>
              <a:t>La transposition La transposition est un procède qui consiste en un changement de classe grammaticale des éléments lexicaux du texte exprimé dans la langue cible par rapport à la classe grammaticale des éléments exprimés dans le texte original. Ce changement n’affecte pas le contenu du message/texte traduit. ex. Bunica zîmbi ciudat = La grand-mère eut un sourire étrange </a:t>
            </a:r>
            <a:endParaRPr lang="ru-RU" sz="2900" dirty="0"/>
          </a:p>
        </p:txBody>
      </p:sp>
    </p:spTree>
    <p:extLst>
      <p:ext uri="{BB962C8B-B14F-4D97-AF65-F5344CB8AC3E}">
        <p14:creationId xmlns:p14="http://schemas.microsoft.com/office/powerpoint/2010/main" val="13547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92500" lnSpcReduction="20000"/>
          </a:bodyPr>
          <a:lstStyle/>
          <a:p>
            <a:pPr marL="0" indent="0">
              <a:buNone/>
            </a:pPr>
            <a:r>
              <a:rPr lang="fr-FR" sz="3200" dirty="0"/>
              <a:t>La modulation La modulation est un procédé de traduction oblique qui implique une structure grammaticale et sémantique des éléments du texte cible obtenue par le biais d’une modification qui laisse intact le constituant fondamental de l`unité de traduction (procédé passant par un changement de point de vue. Ce changement résulte souvent d'un glissement métonymique, c'est-à-dire un déplacement de sens par contiguïté: une partie pour une autre). ex. lemne de foc - bois de chauffage calea ferata - chemin de fer ex. masina de spalat - machine à laver; mettre le feu – a da foc. </a:t>
            </a:r>
            <a:endParaRPr lang="ru-RU" sz="2900" dirty="0"/>
          </a:p>
        </p:txBody>
      </p:sp>
    </p:spTree>
    <p:extLst>
      <p:ext uri="{BB962C8B-B14F-4D97-AF65-F5344CB8AC3E}">
        <p14:creationId xmlns:p14="http://schemas.microsoft.com/office/powerpoint/2010/main" val="33308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pPr marL="0" indent="0">
              <a:buNone/>
            </a:pPr>
            <a:r>
              <a:rPr lang="fr-FR" sz="3200" dirty="0"/>
              <a:t>L’équivalence L`équivalence c`est une réorganisation complète dans la langue cible des éléments du texte/message orignal qui n`affecte pas la référence à la situation communicative du texte source (il s`agit surtout de la traduction des expressions idiomatiques) ex.: cat ai zice peste - en un clin d`oeil la pastele calului - quand les ânes parleront latin A vedea stele verzi – voir 36 bouts de chandelles </a:t>
            </a:r>
            <a:endParaRPr lang="ru-RU" sz="2900" dirty="0"/>
          </a:p>
        </p:txBody>
      </p:sp>
    </p:spTree>
    <p:extLst>
      <p:ext uri="{BB962C8B-B14F-4D97-AF65-F5344CB8AC3E}">
        <p14:creationId xmlns:p14="http://schemas.microsoft.com/office/powerpoint/2010/main" val="24125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70000" lnSpcReduction="20000"/>
          </a:bodyPr>
          <a:lstStyle/>
          <a:p>
            <a:r>
              <a:rPr lang="fr-FR" sz="3200" dirty="0"/>
              <a:t>L`adaptation L`adaptation est un procédé qui repose sur une équivalence situationnelle impliquant le contexte extralinguistique. Dans le sens plus large du concept, l`adaptation représente un principe de transformation globale du contenu d`une oeuvre lors de la traduction. L`adaptation ex. Mille et une nuit = (a été traduit de l`arabe en français par Antoine Galland ( au XVII siècle et elle représentait une adaptation au moeurs de la cour de Louis XIV. Par contre, la traduction faite au XIX siècle par Mardrus ( est considérée comme la plus réussie, la plus savoureuse, parce que l`auteur a conservé tout le charme de l`époque et de la couleur arabe – truculence, poésies, érotisme). </a:t>
            </a:r>
            <a:br>
              <a:rPr lang="fr-FR" sz="3200" dirty="0"/>
            </a:br>
            <a:endParaRPr lang="fr-FR" sz="3200" dirty="0"/>
          </a:p>
          <a:p>
            <a:r>
              <a:rPr lang="fr-FR" sz="3200" dirty="0">
                <a:hlinkClick r:id="rId2" tooltip="L`adaptation"/>
              </a:rPr>
              <a:t> </a:t>
            </a:r>
            <a:r>
              <a:rPr lang="fr-FR" sz="3200" dirty="0"/>
              <a:t>L`adaptation En tant qu’exemple classique d’adaptation on pourrait citer les fables d’Esope, adaptées par Krilov, Donici et La Fontaine et les aventures de Pinocchio (Buratino).</a:t>
            </a:r>
          </a:p>
          <a:p>
            <a:pPr marL="0" indent="0">
              <a:buNone/>
            </a:pPr>
            <a:endParaRPr lang="ru-RU" sz="2900" dirty="0"/>
          </a:p>
        </p:txBody>
      </p:sp>
    </p:spTree>
    <p:extLst>
      <p:ext uri="{BB962C8B-B14F-4D97-AF65-F5344CB8AC3E}">
        <p14:creationId xmlns:p14="http://schemas.microsoft.com/office/powerpoint/2010/main" val="318616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pPr marL="0" indent="0">
              <a:buNone/>
            </a:pPr>
            <a:r>
              <a:rPr lang="fr-FR" sz="3200" b="1" dirty="0"/>
              <a:t> Les transformations dans la traduction.</a:t>
            </a:r>
            <a:br>
              <a:rPr lang="fr-FR" sz="3200" dirty="0"/>
            </a:br>
            <a:r>
              <a:rPr lang="fr-FR" sz="3200" dirty="0"/>
              <a:t>Les transformations lors du processus de la traduction sont inévitables. Ces transformations peuvent survenir à des niveaux différents de la langue. Quels sont ces transformations? 1. d’ordre grammatical 2. d’ordre stylistique 3. d’ordre lexical.</a:t>
            </a:r>
            <a:endParaRPr lang="ru-RU" sz="2900" dirty="0"/>
          </a:p>
        </p:txBody>
      </p:sp>
    </p:spTree>
    <p:extLst>
      <p:ext uri="{BB962C8B-B14F-4D97-AF65-F5344CB8AC3E}">
        <p14:creationId xmlns:p14="http://schemas.microsoft.com/office/powerpoint/2010/main" val="364956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92500" lnSpcReduction="10000"/>
          </a:bodyPr>
          <a:lstStyle/>
          <a:p>
            <a:pPr marL="0" indent="0">
              <a:buNone/>
            </a:pPr>
            <a:r>
              <a:rPr lang="fr-FR" sz="3200" b="1" dirty="0"/>
              <a:t>Les transformations d’ordre grammatical</a:t>
            </a:r>
            <a:br>
              <a:rPr lang="fr-FR" sz="3200" dirty="0"/>
            </a:br>
            <a:r>
              <a:rPr lang="fr-FR" sz="3200" dirty="0"/>
              <a:t> Les transformations d’ordre grammatical sont les plus rependues. Elles sont dues au non-isomorphisme (non-coincidance) des systèmes grammaticaux des langues différentes. Les transformations peuvent tenir de la substantivisation des verbes ou verbalisation des noms, ou adverbialisation des adjectifs, ou adjectivation des adverbes etc. Ex.: La grand-mère eut un sourire étrange.- Bunica surase ciudat. Il lui jeta un regard toisé. - Îl privi cu furie. </a:t>
            </a:r>
            <a:endParaRPr lang="ru-RU" sz="2900" dirty="0"/>
          </a:p>
        </p:txBody>
      </p:sp>
    </p:spTree>
    <p:extLst>
      <p:ext uri="{BB962C8B-B14F-4D97-AF65-F5344CB8AC3E}">
        <p14:creationId xmlns:p14="http://schemas.microsoft.com/office/powerpoint/2010/main" val="247236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 Les transformations dans la traduction.</a:t>
            </a:r>
            <a:br>
              <a:rPr lang="fr-FR" sz="3200" dirty="0"/>
            </a:br>
            <a:r>
              <a:rPr lang="fr-FR" sz="3200" dirty="0"/>
              <a:t>Les transformations lors du processus de la traduction sont inévitables. Ces transformations peuvent survenir à des niveaux différents de la langue. Quels sont ces transformations? 1. d’ordre grammatical 2. d’ordre stylistique 3. d’ordre lexical.</a:t>
            </a:r>
            <a:endParaRPr lang="ru-RU" sz="2900" dirty="0"/>
          </a:p>
        </p:txBody>
      </p:sp>
    </p:spTree>
    <p:extLst>
      <p:ext uri="{BB962C8B-B14F-4D97-AF65-F5344CB8AC3E}">
        <p14:creationId xmlns:p14="http://schemas.microsoft.com/office/powerpoint/2010/main" val="40213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92500"/>
          </a:bodyPr>
          <a:lstStyle/>
          <a:p>
            <a:pPr marL="0" indent="0">
              <a:buNone/>
            </a:pPr>
            <a:r>
              <a:rPr lang="fr-FR" sz="3200" b="1" dirty="0"/>
              <a:t>Les transformations d’ordre stylistique</a:t>
            </a:r>
            <a:br>
              <a:rPr lang="fr-FR" sz="3200" dirty="0"/>
            </a:br>
            <a:r>
              <a:rPr lang="fr-FR" sz="3200" dirty="0"/>
              <a:t>Les transformations d’ordre stylistique surviennent quand le traducteur est à la quête des meilleurs procédés stylistiques afin de rendre fidèlement la marcation affective du texte à traduire. Elles visent la traduction des métaphores, des symboles, des épithètes, des comparaisons, des métonymies, des antithèses etc. Ex.: La soare te puteai uita dar la dansa ba. Elle était belle comme le soleil. Ella era hermosa como una flor. Etc. </a:t>
            </a:r>
            <a:endParaRPr lang="ru-RU" sz="2900" dirty="0"/>
          </a:p>
        </p:txBody>
      </p:sp>
    </p:spTree>
    <p:extLst>
      <p:ext uri="{BB962C8B-B14F-4D97-AF65-F5344CB8AC3E}">
        <p14:creationId xmlns:p14="http://schemas.microsoft.com/office/powerpoint/2010/main" val="30150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To be, or not to be, that is the question</a:t>
            </a:r>
            <a:br>
              <a:rPr lang="fr-FR" sz="3200" dirty="0"/>
            </a:br>
            <a:r>
              <a:rPr lang="fr-FR" sz="3200" dirty="0"/>
              <a:t>Voltaire, 1733: Demeure, il faut chosir et passer à l’instant De la vie à la mort et de l’être au néant. Dieux justes, s’il en est, éclairez mon courage, Faut-il vieillir courbé sous la main qui m’outrage? Voltaire, 1761: Etre ou ne pas être, c’est la question… </a:t>
            </a:r>
            <a:endParaRPr lang="ru-RU" sz="2900" dirty="0"/>
          </a:p>
        </p:txBody>
      </p:sp>
    </p:spTree>
    <p:extLst>
      <p:ext uri="{BB962C8B-B14F-4D97-AF65-F5344CB8AC3E}">
        <p14:creationId xmlns:p14="http://schemas.microsoft.com/office/powerpoint/2010/main" val="45516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Les transformations d’ordre lexical/sémantique</a:t>
            </a:r>
            <a:br>
              <a:rPr lang="fr-FR" sz="3200" dirty="0"/>
            </a:br>
            <a:r>
              <a:rPr lang="fr-FR" sz="3200" dirty="0"/>
              <a:t>Les transformations d’ordre lexical visent surtout la traduction des synonymes, des antonymes, des paronymes, des noms propres dans les contes, des mots polysémiques etc. Le non-isomorphisme des systèmes lexicaux des langues est flagrant, surtout quand on parle des langues des familles différentes.</a:t>
            </a:r>
            <a:endParaRPr lang="ru-RU" sz="2900" dirty="0"/>
          </a:p>
        </p:txBody>
      </p:sp>
    </p:spTree>
    <p:extLst>
      <p:ext uri="{BB962C8B-B14F-4D97-AF65-F5344CB8AC3E}">
        <p14:creationId xmlns:p14="http://schemas.microsoft.com/office/powerpoint/2010/main" val="40361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endParaRPr lang="ru-RU" dirty="0"/>
          </a:p>
        </p:txBody>
      </p:sp>
      <p:sp>
        <p:nvSpPr>
          <p:cNvPr id="5" name="Объект 4"/>
          <p:cNvSpPr>
            <a:spLocks noGrp="1"/>
          </p:cNvSpPr>
          <p:nvPr>
            <p:ph idx="10"/>
          </p:nvPr>
        </p:nvSpPr>
        <p:spPr>
          <a:solidFill>
            <a:schemeClr val="accent3">
              <a:lumMod val="75000"/>
            </a:schemeClr>
          </a:solidFill>
        </p:spPr>
        <p:txBody>
          <a:bodyPr>
            <a:normAutofit fontScale="85000" lnSpcReduction="20000"/>
          </a:bodyPr>
          <a:lstStyle/>
          <a:p>
            <a:pPr marL="0" indent="0">
              <a:buNone/>
            </a:pPr>
            <a:r>
              <a:rPr lang="fr-FR" dirty="0"/>
              <a:t>L'histoire des échanges culturels est surtout une histoire de traductions. La traduction recouvre par conséquent une réalité sociale, elle a transmis le savoir dans des domaines tels que la médecine, les sciences, les religions... </a:t>
            </a:r>
            <a:br>
              <a:rPr lang="fr-FR" dirty="0"/>
            </a:br>
            <a:br>
              <a:rPr lang="fr-FR" dirty="0"/>
            </a:br>
            <a:r>
              <a:rPr lang="fr-FR" dirty="0"/>
              <a:t>La traduction est une activité réalisée par des professionnels.</a:t>
            </a:r>
            <a:br>
              <a:rPr lang="fr-FR" dirty="0"/>
            </a:br>
            <a:r>
              <a:rPr lang="fr-FR" dirty="0"/>
              <a:t>On en distingue 2 types : la « pragmatique » (ou « technique », plus normalisée) et la littéraire.</a:t>
            </a:r>
            <a:br>
              <a:rPr lang="fr-FR" dirty="0"/>
            </a:br>
            <a:br>
              <a:rPr lang="fr-FR" dirty="0"/>
            </a:br>
            <a:r>
              <a:rPr lang="fr-FR" dirty="0"/>
              <a:t>La traduction implique le décalage.</a:t>
            </a:r>
            <a:br>
              <a:rPr lang="fr-FR" dirty="0"/>
            </a:br>
            <a:r>
              <a:rPr lang="fr-FR" dirty="0"/>
              <a:t>Nous sommes tous consommateurs de traductions (modes d'emploi au premier chef). Cela permet une transmission cohérente des informations.</a:t>
            </a:r>
            <a:br>
              <a:rPr lang="fr-FR" dirty="0"/>
            </a:br>
            <a:br>
              <a:rPr lang="fr-FR" dirty="0"/>
            </a:br>
            <a:r>
              <a:rPr lang="fr-FR" dirty="0"/>
              <a:t>Saint Augustin « les Confessions » (traduction française du titre d'un ouvrage, depuis des siècles), mais il y a 2 ans : nouvelle traduction, et l'ouvrage fut rebaptisé « Les Aveux » (ce qui n'a pas tout à fait la même signification ni les mêmes connotations !)</a:t>
            </a:r>
            <a:br>
              <a:rPr lang="fr-FR" dirty="0"/>
            </a:br>
            <a:br>
              <a:rPr lang="fr-FR" dirty="0"/>
            </a:br>
            <a:r>
              <a:rPr lang="fr-FR" b="1" i="1" dirty="0"/>
              <a:t>« Les originaux ne vieillissent pas mais les traductions, oui ! » (Walter Benjamin)</a:t>
            </a:r>
            <a:br>
              <a:rPr lang="fr-FR" b="1" i="1" dirty="0"/>
            </a:br>
            <a:r>
              <a:rPr lang="fr-FR" b="1" i="1" dirty="0"/>
              <a:t>La traduction permet un transfert culturel.</a:t>
            </a:r>
            <a:br>
              <a:rPr lang="fr-FR" dirty="0"/>
            </a:br>
            <a:br>
              <a:rPr lang="fr-FR" dirty="0"/>
            </a:br>
            <a:r>
              <a:rPr lang="fr-FR" dirty="0"/>
              <a:t>-Chapitre introductif : Le paysage de la traduction et la traduction littéraire</a:t>
            </a:r>
            <a:br>
              <a:rPr lang="fr-FR" dirty="0"/>
            </a:br>
            <a:endParaRPr lang="ru-RU" dirty="0"/>
          </a:p>
        </p:txBody>
      </p:sp>
    </p:spTree>
    <p:extLst>
      <p:ext uri="{BB962C8B-B14F-4D97-AF65-F5344CB8AC3E}">
        <p14:creationId xmlns:p14="http://schemas.microsoft.com/office/powerpoint/2010/main" val="35973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lnSpcReduction="10000"/>
          </a:bodyPr>
          <a:lstStyle/>
          <a:p>
            <a:pPr marL="0" indent="0">
              <a:buNone/>
            </a:pPr>
            <a:r>
              <a:rPr lang="fr-FR" sz="3200" b="1" dirty="0"/>
              <a:t>Les transformations d’ordre lexical/sémantique</a:t>
            </a:r>
            <a:br>
              <a:rPr lang="fr-FR" sz="3200" dirty="0"/>
            </a:br>
            <a:r>
              <a:rPr lang="fr-FR" sz="3200" dirty="0"/>
              <a:t>La traduction des proverbes et des expressions idiomatiques est l’exemple classique d’une difficulté lexicale/sémantique extrême. Ex.: A vorbi cai verzi pe pereti. – Dire des salades. La nevoie si racu-i peste Faute de grives on mange des merles. Cine se scoala dimineata mai departe ajunge. - A qui se lève le matin Dieu prête la main. etc.</a:t>
            </a:r>
            <a:endParaRPr lang="ru-RU" sz="2900" dirty="0"/>
          </a:p>
        </p:txBody>
      </p:sp>
    </p:spTree>
    <p:extLst>
      <p:ext uri="{BB962C8B-B14F-4D97-AF65-F5344CB8AC3E}">
        <p14:creationId xmlns:p14="http://schemas.microsoft.com/office/powerpoint/2010/main" val="36418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55000" lnSpcReduction="20000"/>
          </a:bodyPr>
          <a:lstStyle/>
          <a:p>
            <a:r>
              <a:rPr lang="fr-FR" sz="3200" b="1" dirty="0"/>
              <a:t>Les faux amis du traducteur </a:t>
            </a:r>
            <a:br>
              <a:rPr lang="fr-FR" sz="3200" dirty="0"/>
            </a:br>
            <a:r>
              <a:rPr lang="fr-FR" sz="3200" dirty="0"/>
              <a:t>Un phénomène intéressant qui a lieu dans la traduction, largement connu par les traducteurs, c’est « les faux amis du traducteur ». Ce phénomène est dû à l’interférence des langues et à la confusion des formes linguistiques qui entraînent des fautes de sens, Fautes de contre-sens ou Fautes de non-sens – erreurs graves inadmissibles pour les traducteurs et les interprètes. </a:t>
            </a:r>
            <a:br>
              <a:rPr lang="fr-FR" sz="3200" dirty="0"/>
            </a:br>
            <a:endParaRPr lang="fr-FR" sz="3200" dirty="0"/>
          </a:p>
          <a:p>
            <a:r>
              <a:rPr lang="fr-FR" sz="3200" dirty="0">
                <a:hlinkClick r:id="rId2" tooltip="Les faux amis du traducteur"/>
              </a:rPr>
              <a:t>24 </a:t>
            </a:r>
            <a:r>
              <a:rPr lang="fr-FR" sz="3200" b="1" dirty="0"/>
              <a:t>Les faux amis du traducteur </a:t>
            </a:r>
            <a:br>
              <a:rPr lang="fr-FR" sz="3200" dirty="0"/>
            </a:br>
            <a:r>
              <a:rPr lang="fr-FR" sz="3200" dirty="0"/>
              <a:t>Pour la première fois ce terme a été utilisé en 1928 par Koeussler et Derocquigny (Les faux amis ou les trahisons du vocabulaire anglais – cité d’après Mounin, 2004, p.139). Ils ont désigné les faux amis du traducteurs les mots d’étymologie et forme semblable, mais de sens différents (totalement ou partiellement). </a:t>
            </a:r>
            <a:br>
              <a:rPr lang="fr-FR" sz="3200" dirty="0"/>
            </a:br>
            <a:endParaRPr lang="fr-FR" sz="3200" dirty="0"/>
          </a:p>
          <a:p>
            <a:r>
              <a:rPr lang="fr-FR" sz="3200" dirty="0">
                <a:hlinkClick r:id="rId3" tooltip="Les faux amis du traducteur"/>
              </a:rPr>
              <a:t>25 </a:t>
            </a:r>
            <a:r>
              <a:rPr lang="fr-FR" sz="3200" b="1" dirty="0"/>
              <a:t>Les faux amis du traducteur </a:t>
            </a:r>
            <a:br>
              <a:rPr lang="fr-FR" sz="3200" dirty="0"/>
            </a:br>
            <a:r>
              <a:rPr lang="fr-FR" sz="3200" dirty="0"/>
              <a:t>Ex.: a idolatriza – idolâtrer non pas idolatriser; a minimaliza – minimiser, non pas minimaliser , tratative non pas tratatives, mais négociations, pourparlers etc. </a:t>
            </a:r>
          </a:p>
          <a:p>
            <a:pPr marL="0" indent="0">
              <a:buNone/>
            </a:pPr>
            <a:endParaRPr lang="ru-RU" sz="2900" dirty="0"/>
          </a:p>
        </p:txBody>
      </p:sp>
    </p:spTree>
    <p:extLst>
      <p:ext uri="{BB962C8B-B14F-4D97-AF65-F5344CB8AC3E}">
        <p14:creationId xmlns:p14="http://schemas.microsoft.com/office/powerpoint/2010/main" val="2031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47500" lnSpcReduction="20000"/>
          </a:bodyPr>
          <a:lstStyle/>
          <a:p>
            <a:r>
              <a:rPr lang="fr-FR" sz="3200" b="1" dirty="0"/>
              <a:t>Les faux amis du traducteur</a:t>
            </a:r>
            <a:br>
              <a:rPr lang="fr-FR" sz="3200" dirty="0"/>
            </a:br>
            <a:r>
              <a:rPr lang="fr-FR" sz="3200" dirty="0"/>
              <a:t>C’est toujours l’ignorance de l’étymologie qui conduit à une traduction fautive du syntagme roumain “zi de sarbatoare”, en français “jour férié”. Le plus souvent le syntagme connaît des traductions fautives, comme “jour de fête”, et cela s’explique par l’ignorance de l”étymologie de cet adjectif, qui provient d’un verbe vieilli, qui ne s’emploie plus, le verbe “férier” qui signifie “chômer”, “ne pas travailler”. L’adjectif “férié” désigne les jours où, comme nous dit le dictionnaire Petit Robert, “il y a cessation du travail pour la célébration d’une fête religieuse ou civile”. </a:t>
            </a:r>
            <a:br>
              <a:rPr lang="fr-FR" sz="3200" dirty="0"/>
            </a:br>
            <a:endParaRPr lang="fr-FR" sz="3200" dirty="0"/>
          </a:p>
          <a:p>
            <a:r>
              <a:rPr lang="fr-FR" sz="3200" dirty="0">
                <a:hlinkClick r:id="rId2" tooltip="Les faux amis du traducteur"/>
              </a:rPr>
              <a:t>27 </a:t>
            </a:r>
            <a:r>
              <a:rPr lang="fr-FR" sz="3200" b="1" dirty="0"/>
              <a:t>Les faux amis du traducteur</a:t>
            </a:r>
            <a:br>
              <a:rPr lang="fr-FR" sz="3200" dirty="0"/>
            </a:br>
            <a:r>
              <a:rPr lang="fr-FR" sz="3200" dirty="0"/>
              <a:t>Dans la littérature de spécialité, les faux amis sont, généralement parlant, considérés comme des termes uniques. Ainsi, dans le syntagme “a ajunge cersetor”, si l’apprenant le traduit *“arriver mendiant”, uniquement le terme “arriver” sera considéré comme faux ami. Le faux ami en question fait partie d’une collocation formée autour du verbe “a ajunge”, un verbe très productif en ce qui concerne les collocations roumaines. Malheureusement, dans le cas de la collocation citée, le verbe devra être traduit par “devenir” suivi du prédicatif en question. Les possibilitiés de traduction du verbe “a ajunge” n’excluent pas une traduction avec le verbe “arriver” dans la collocation” a ajunge pe drumuri”, qui se traduira par “arriver à la rue”, selon le modèle de “jeter quelqu’un à la rue” </a:t>
            </a:r>
          </a:p>
        </p:txBody>
      </p:sp>
    </p:spTree>
    <p:extLst>
      <p:ext uri="{BB962C8B-B14F-4D97-AF65-F5344CB8AC3E}">
        <p14:creationId xmlns:p14="http://schemas.microsoft.com/office/powerpoint/2010/main" val="28138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endParaRPr lang="ru-RU" dirty="0"/>
          </a:p>
        </p:txBody>
      </p:sp>
      <p:sp>
        <p:nvSpPr>
          <p:cNvPr id="5" name="Объект 4"/>
          <p:cNvSpPr>
            <a:spLocks noGrp="1"/>
          </p:cNvSpPr>
          <p:nvPr>
            <p:ph idx="10"/>
          </p:nvPr>
        </p:nvSpPr>
        <p:spPr>
          <a:solidFill>
            <a:schemeClr val="accent3">
              <a:lumMod val="75000"/>
            </a:schemeClr>
          </a:solidFill>
        </p:spPr>
        <p:txBody>
          <a:bodyPr>
            <a:normAutofit fontScale="85000" lnSpcReduction="20000"/>
          </a:bodyPr>
          <a:lstStyle/>
          <a:p>
            <a:pPr marL="0" indent="0">
              <a:buNone/>
            </a:pPr>
            <a:r>
              <a:rPr lang="fr-FR" dirty="0"/>
              <a:t>L'histoire des échanges culturels est surtout une histoire de traductions. La traduction recouvre par conséquent une réalité sociale, elle a transmis le savoir dans des domaines tels que la médecine, les sciences, les religions... </a:t>
            </a:r>
            <a:br>
              <a:rPr lang="fr-FR" dirty="0"/>
            </a:br>
            <a:br>
              <a:rPr lang="fr-FR" dirty="0"/>
            </a:br>
            <a:r>
              <a:rPr lang="fr-FR" dirty="0"/>
              <a:t>La traduction est une activité réalisée par des professionnels.</a:t>
            </a:r>
            <a:br>
              <a:rPr lang="fr-FR" dirty="0"/>
            </a:br>
            <a:r>
              <a:rPr lang="fr-FR" dirty="0"/>
              <a:t>On en distingue 2 types : la « pragmatique » (ou « technique », plus normalisée) et la littéraire.</a:t>
            </a:r>
            <a:br>
              <a:rPr lang="fr-FR" dirty="0"/>
            </a:br>
            <a:br>
              <a:rPr lang="fr-FR" dirty="0"/>
            </a:br>
            <a:r>
              <a:rPr lang="fr-FR" dirty="0"/>
              <a:t>La traduction implique le décalage.</a:t>
            </a:r>
            <a:br>
              <a:rPr lang="fr-FR" dirty="0"/>
            </a:br>
            <a:r>
              <a:rPr lang="fr-FR" dirty="0"/>
              <a:t>Nous sommes tous consommateurs de traductions (modes d'emploi au premier chef). Cela permet une transmission cohérente des informations.</a:t>
            </a:r>
            <a:br>
              <a:rPr lang="fr-FR" dirty="0"/>
            </a:br>
            <a:br>
              <a:rPr lang="fr-FR" dirty="0"/>
            </a:br>
            <a:r>
              <a:rPr lang="fr-FR" dirty="0"/>
              <a:t>Saint Augustin « les Confessions » (traduction française du titre d'un ouvrage, depuis des siècles), mais il y a 2 ans : nouvelle traduction, et l'ouvrage fut rebaptisé « Les Aveux » (ce qui n'a pas tout à fait la même signification ni les mêmes connotations !)</a:t>
            </a:r>
            <a:br>
              <a:rPr lang="fr-FR" dirty="0"/>
            </a:br>
            <a:br>
              <a:rPr lang="fr-FR" dirty="0"/>
            </a:br>
            <a:r>
              <a:rPr lang="fr-FR" b="1" i="1" dirty="0"/>
              <a:t>« Les originaux ne vieillissent pas mais les traductions, oui ! » (Walter Benjamin)</a:t>
            </a:r>
            <a:br>
              <a:rPr lang="fr-FR" b="1" i="1" dirty="0"/>
            </a:br>
            <a:r>
              <a:rPr lang="fr-FR" b="1" i="1" dirty="0"/>
              <a:t>La traduction permet un transfert culturel.</a:t>
            </a:r>
            <a:br>
              <a:rPr lang="fr-FR" dirty="0"/>
            </a:br>
            <a:br>
              <a:rPr lang="fr-FR" dirty="0"/>
            </a:br>
            <a:r>
              <a:rPr lang="fr-FR" dirty="0"/>
              <a:t>-Chapitre introductif : Le paysage de la traduction et la traduction littéraire</a:t>
            </a:r>
            <a:br>
              <a:rPr lang="fr-FR" dirty="0"/>
            </a:br>
            <a:endParaRPr lang="ru-RU" dirty="0"/>
          </a:p>
        </p:txBody>
      </p:sp>
    </p:spTree>
    <p:extLst>
      <p:ext uri="{BB962C8B-B14F-4D97-AF65-F5344CB8AC3E}">
        <p14:creationId xmlns:p14="http://schemas.microsoft.com/office/powerpoint/2010/main" val="210193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fr-FR" u="sng" dirty="0">
                <a:hlinkClick r:id="rId2"/>
              </a:rPr>
              <a:t> </a:t>
            </a:r>
            <a:endParaRPr lang="ru-RU" dirty="0"/>
          </a:p>
        </p:txBody>
      </p:sp>
      <p:sp>
        <p:nvSpPr>
          <p:cNvPr id="5" name="Объект 4"/>
          <p:cNvSpPr>
            <a:spLocks noGrp="1"/>
          </p:cNvSpPr>
          <p:nvPr>
            <p:ph idx="10"/>
          </p:nvPr>
        </p:nvSpPr>
        <p:spPr>
          <a:solidFill>
            <a:schemeClr val="accent3">
              <a:lumMod val="75000"/>
            </a:schemeClr>
          </a:solidFill>
        </p:spPr>
        <p:txBody>
          <a:bodyPr/>
          <a:lstStyle/>
          <a:p>
            <a:r>
              <a:rPr lang="en-US" b="1" dirty="0"/>
              <a:t>Sources </a:t>
            </a:r>
            <a:r>
              <a:rPr lang="en-US" b="1" dirty="0" err="1"/>
              <a:t>bibliographiques</a:t>
            </a:r>
            <a:r>
              <a:rPr lang="en-US" b="1" dirty="0"/>
              <a:t>:</a:t>
            </a:r>
            <a:br>
              <a:rPr lang="en-US" dirty="0"/>
            </a:br>
            <a:r>
              <a:rPr lang="en-US" dirty="0" err="1"/>
              <a:t>Guţu</a:t>
            </a:r>
            <a:r>
              <a:rPr lang="en-US" dirty="0"/>
              <a:t> A. </a:t>
            </a:r>
            <a:r>
              <a:rPr lang="en-US" dirty="0" err="1"/>
              <a:t>Théorie</a:t>
            </a:r>
            <a:r>
              <a:rPr lang="en-US" dirty="0"/>
              <a:t> et </a:t>
            </a:r>
            <a:r>
              <a:rPr lang="en-US" dirty="0" err="1"/>
              <a:t>pratique</a:t>
            </a:r>
            <a:r>
              <a:rPr lang="en-US" dirty="0"/>
              <a:t> de la </a:t>
            </a:r>
            <a:r>
              <a:rPr lang="en-US" dirty="0" err="1"/>
              <a:t>traduction</a:t>
            </a:r>
            <a:r>
              <a:rPr lang="en-US" dirty="0"/>
              <a:t>. </a:t>
            </a:r>
            <a:r>
              <a:rPr lang="en-US" dirty="0" err="1"/>
              <a:t>Chişinău</a:t>
            </a:r>
            <a:r>
              <a:rPr lang="en-US" dirty="0"/>
              <a:t>, ULIM, 2007. Vinay J.-P. et </a:t>
            </a:r>
            <a:r>
              <a:rPr lang="en-US" dirty="0" err="1"/>
              <a:t>Darbelnet</a:t>
            </a:r>
            <a:r>
              <a:rPr lang="en-US" dirty="0"/>
              <a:t> J. </a:t>
            </a:r>
            <a:r>
              <a:rPr lang="en-US" dirty="0" err="1"/>
              <a:t>Stylistique</a:t>
            </a:r>
            <a:r>
              <a:rPr lang="en-US" dirty="0"/>
              <a:t> </a:t>
            </a:r>
            <a:r>
              <a:rPr lang="en-US" dirty="0" err="1"/>
              <a:t>comparée</a:t>
            </a:r>
            <a:r>
              <a:rPr lang="en-US" dirty="0"/>
              <a:t> de </a:t>
            </a:r>
            <a:r>
              <a:rPr lang="en-US" dirty="0" err="1"/>
              <a:t>l’anglais</a:t>
            </a:r>
            <a:r>
              <a:rPr lang="en-US" dirty="0"/>
              <a:t> et du </a:t>
            </a:r>
            <a:r>
              <a:rPr lang="en-US" dirty="0" err="1"/>
              <a:t>français</a:t>
            </a:r>
            <a:r>
              <a:rPr lang="en-US" dirty="0"/>
              <a:t>. Paris, Didier, 2000. </a:t>
            </a:r>
            <a:r>
              <a:rPr lang="en-US" dirty="0" err="1"/>
              <a:t>Cristea</a:t>
            </a:r>
            <a:r>
              <a:rPr lang="en-US" dirty="0"/>
              <a:t> T. </a:t>
            </a:r>
            <a:r>
              <a:rPr lang="en-US" dirty="0" err="1"/>
              <a:t>Teoria</a:t>
            </a:r>
            <a:r>
              <a:rPr lang="en-US" dirty="0"/>
              <a:t> </a:t>
            </a:r>
            <a:r>
              <a:rPr lang="en-US" dirty="0" err="1"/>
              <a:t>traducerii</a:t>
            </a:r>
            <a:r>
              <a:rPr lang="en-US" dirty="0"/>
              <a:t> – </a:t>
            </a:r>
            <a:r>
              <a:rPr lang="en-US" dirty="0" err="1"/>
              <a:t>studiu</a:t>
            </a:r>
            <a:r>
              <a:rPr lang="en-US" dirty="0"/>
              <a:t> </a:t>
            </a:r>
            <a:r>
              <a:rPr lang="en-US" dirty="0" err="1"/>
              <a:t>contrastiv</a:t>
            </a:r>
            <a:r>
              <a:rPr lang="en-US" dirty="0"/>
              <a:t>. </a:t>
            </a:r>
            <a:r>
              <a:rPr lang="en-US" dirty="0" err="1"/>
              <a:t>Bucuresti</a:t>
            </a:r>
            <a:r>
              <a:rPr lang="en-US" dirty="0"/>
              <a:t>, 1995. </a:t>
            </a:r>
            <a:r>
              <a:rPr lang="en-US" dirty="0" err="1"/>
              <a:t>Mounin</a:t>
            </a:r>
            <a:r>
              <a:rPr lang="en-US" dirty="0"/>
              <a:t> G. </a:t>
            </a:r>
            <a:r>
              <a:rPr lang="en-US" dirty="0" err="1"/>
              <a:t>Problèmes</a:t>
            </a:r>
            <a:r>
              <a:rPr lang="en-US" dirty="0"/>
              <a:t> </a:t>
            </a:r>
            <a:r>
              <a:rPr lang="en-US" dirty="0" err="1"/>
              <a:t>théoriques</a:t>
            </a:r>
            <a:r>
              <a:rPr lang="en-US" dirty="0"/>
              <a:t> de la </a:t>
            </a:r>
            <a:r>
              <a:rPr lang="en-US" dirty="0" err="1"/>
              <a:t>traducton</a:t>
            </a:r>
            <a:r>
              <a:rPr lang="en-US" dirty="0"/>
              <a:t>. P., </a:t>
            </a:r>
            <a:r>
              <a:rPr lang="en-US" dirty="0" err="1"/>
              <a:t>Gallimard</a:t>
            </a:r>
            <a:r>
              <a:rPr lang="en-US" dirty="0"/>
              <a:t>, 1976. </a:t>
            </a:r>
            <a:r>
              <a:rPr lang="en-US" dirty="0" err="1"/>
              <a:t>Fiodorov</a:t>
            </a:r>
            <a:r>
              <a:rPr lang="en-US" dirty="0"/>
              <a:t> V. </a:t>
            </a:r>
            <a:r>
              <a:rPr lang="en-US" dirty="0" err="1"/>
              <a:t>Osnovy</a:t>
            </a:r>
            <a:r>
              <a:rPr lang="en-US" dirty="0"/>
              <a:t> </a:t>
            </a:r>
            <a:r>
              <a:rPr lang="en-US" dirty="0" err="1"/>
              <a:t>teorii</a:t>
            </a:r>
            <a:r>
              <a:rPr lang="en-US" dirty="0"/>
              <a:t> </a:t>
            </a:r>
            <a:r>
              <a:rPr lang="en-US" dirty="0" err="1"/>
              <a:t>perevoda</a:t>
            </a:r>
            <a:r>
              <a:rPr lang="en-US" dirty="0"/>
              <a:t>. M., 1953. </a:t>
            </a:r>
            <a:r>
              <a:rPr lang="en-US" dirty="0" err="1"/>
              <a:t>Mounin</a:t>
            </a:r>
            <a:r>
              <a:rPr lang="en-US" dirty="0"/>
              <a:t> G. </a:t>
            </a:r>
            <a:r>
              <a:rPr lang="en-US" dirty="0" err="1"/>
              <a:t>Dictionnaire</a:t>
            </a:r>
            <a:r>
              <a:rPr lang="en-US" dirty="0"/>
              <a:t> de </a:t>
            </a:r>
            <a:r>
              <a:rPr lang="en-US" dirty="0" err="1"/>
              <a:t>linguistique.P</a:t>
            </a:r>
            <a:r>
              <a:rPr lang="en-US" dirty="0"/>
              <a:t>., </a:t>
            </a:r>
            <a:r>
              <a:rPr lang="en-US" dirty="0" err="1"/>
              <a:t>Quadrige</a:t>
            </a:r>
            <a:r>
              <a:rPr lang="en-US" dirty="0"/>
              <a:t>, 2004. </a:t>
            </a:r>
            <a:endParaRPr lang="ru-RU" dirty="0"/>
          </a:p>
        </p:txBody>
      </p:sp>
    </p:spTree>
    <p:extLst>
      <p:ext uri="{BB962C8B-B14F-4D97-AF65-F5344CB8AC3E}">
        <p14:creationId xmlns:p14="http://schemas.microsoft.com/office/powerpoint/2010/main" val="27988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05980" y="620688"/>
            <a:ext cx="8763002" cy="990600"/>
          </a:xfrm>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b="1" dirty="0"/>
              <a:t>1.Les procédés techniques de la traduction</a:t>
            </a:r>
            <a:br>
              <a:rPr lang="fr-FR" dirty="0"/>
            </a:br>
            <a:r>
              <a:rPr lang="fr-FR" dirty="0"/>
              <a:t>Les procédées de la traduction ont été exposés par J.-P.Vinay et J.Darbelnet ”Stylistique comparée du Français et de l’Anglais”.</a:t>
            </a:r>
          </a:p>
          <a:p>
            <a:r>
              <a:rPr lang="fr-FR" dirty="0"/>
              <a:t> Selon eux il existe deux types de procédés de la traduction. </a:t>
            </a:r>
            <a:r>
              <a:rPr lang="fr-FR" b="1" dirty="0"/>
              <a:t>1) directs L’emprunt Le calque La traduction littérale</a:t>
            </a:r>
            <a:br>
              <a:rPr lang="fr-FR" dirty="0"/>
            </a:br>
            <a:r>
              <a:rPr lang="fr-FR" dirty="0"/>
              <a:t>2) obliques La transposition L’adaptation La modulation L’équivalence</a:t>
            </a:r>
            <a:endParaRPr lang="ru-RU"/>
          </a:p>
          <a:p>
            <a:endParaRPr lang="ru-RU" dirty="0"/>
          </a:p>
        </p:txBody>
      </p:sp>
    </p:spTree>
    <p:extLst>
      <p:ext uri="{BB962C8B-B14F-4D97-AF65-F5344CB8AC3E}">
        <p14:creationId xmlns:p14="http://schemas.microsoft.com/office/powerpoint/2010/main" val="8011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41611" y="838200"/>
            <a:ext cx="8763002" cy="990600"/>
          </a:xfrm>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b="1" dirty="0"/>
              <a:t>1) directs L’emprunt Le calque La traduction littérale</a:t>
            </a:r>
            <a:br>
              <a:rPr lang="fr-FR" dirty="0"/>
            </a:br>
            <a:r>
              <a:rPr lang="fr-FR" dirty="0"/>
              <a:t>2) obliques La transposition L’adaptation La modulation L’équivalence</a:t>
            </a:r>
            <a:endParaRPr lang="ru-RU" dirty="0"/>
          </a:p>
        </p:txBody>
      </p:sp>
    </p:spTree>
    <p:extLst>
      <p:ext uri="{BB962C8B-B14F-4D97-AF65-F5344CB8AC3E}">
        <p14:creationId xmlns:p14="http://schemas.microsoft.com/office/powerpoint/2010/main" val="41152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45940" y="404664"/>
            <a:ext cx="8763002" cy="990600"/>
          </a:xfrm>
        </p:spPr>
        <p:txBody>
          <a:bodyPr>
            <a:normAutofit fontScale="90000"/>
          </a:bodyPr>
          <a:lstStyle/>
          <a:p>
            <a:br>
              <a:rPr lang="ru-RU" dirty="0"/>
            </a:br>
            <a:endParaRPr lang="ru-RU" dirty="0"/>
          </a:p>
        </p:txBody>
      </p:sp>
      <p:sp>
        <p:nvSpPr>
          <p:cNvPr id="5" name="Объект 4"/>
          <p:cNvSpPr>
            <a:spLocks noGrp="1"/>
          </p:cNvSpPr>
          <p:nvPr>
            <p:ph idx="10"/>
          </p:nvPr>
        </p:nvSpPr>
        <p:spPr>
          <a:xfrm>
            <a:off x="2998068" y="2060848"/>
            <a:ext cx="8763002" cy="4470400"/>
          </a:xfrm>
          <a:solidFill>
            <a:schemeClr val="accent3">
              <a:lumMod val="75000"/>
            </a:schemeClr>
          </a:solidFill>
        </p:spPr>
        <p:txBody>
          <a:bodyPr>
            <a:normAutofit/>
          </a:bodyPr>
          <a:lstStyle/>
          <a:p>
            <a:pPr marL="0" indent="0">
              <a:buNone/>
            </a:pPr>
            <a:r>
              <a:rPr lang="fr-FR" b="1" dirty="0"/>
              <a:t>La traduction littérale</a:t>
            </a:r>
            <a:br>
              <a:rPr lang="fr-FR" dirty="0"/>
            </a:br>
            <a:r>
              <a:rPr lang="fr-FR" dirty="0"/>
              <a:t>Procédés techniques de traduction directs L’emprunt Le calque La traduction littérale obliques L’équivalence La modulation L’adaptation La transposition</a:t>
            </a:r>
            <a:endParaRPr lang="ru-RU" dirty="0"/>
          </a:p>
        </p:txBody>
      </p:sp>
    </p:spTree>
    <p:extLst>
      <p:ext uri="{BB962C8B-B14F-4D97-AF65-F5344CB8AC3E}">
        <p14:creationId xmlns:p14="http://schemas.microsoft.com/office/powerpoint/2010/main" val="20448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dirty="0"/>
              <a:t>L`emprunt direct L`emprunt direct (intégration dans la langue d’un élément d’une langue étrangère – Mounin, Dctionnaire de linguistique, p 124) est un procédé par lequel on transplante en langue cible un terme de la langue source, pour lequel il n`y a pas d`équivalent. Il s`agit dans la plupart des cas des termes de civilisation conservés dans le texte d`arrivée pour la réexpression précise de la réalité référentielle ou de la couleur locale de la langue source.</a:t>
            </a:r>
            <a:endParaRPr lang="ru-RU" dirty="0"/>
          </a:p>
        </p:txBody>
      </p:sp>
    </p:spTree>
    <p:extLst>
      <p:ext uri="{BB962C8B-B14F-4D97-AF65-F5344CB8AC3E}">
        <p14:creationId xmlns:p14="http://schemas.microsoft.com/office/powerpoint/2010/main" val="25503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r>
              <a:rPr lang="fr-FR" sz="3200" dirty="0"/>
              <a:t>Le calque Le calque résulte de la traduction littérale des éléments constitutifs d`une séquence figée de la langue source. ex. week-end = fin de semaine living-room = salle de séjour La traduction littérale consiste en une transposition terme à terme de la structure des unités de la langue source. ex. Trenul intra in gara = Le train entre en gare El merge incet = Il marche lentement. </a:t>
            </a:r>
            <a:endParaRPr lang="ru-RU" sz="2900" dirty="0"/>
          </a:p>
        </p:txBody>
      </p:sp>
    </p:spTree>
    <p:extLst>
      <p:ext uri="{BB962C8B-B14F-4D97-AF65-F5344CB8AC3E}">
        <p14:creationId xmlns:p14="http://schemas.microsoft.com/office/powerpoint/2010/main" val="10648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Презентация &quot;День открытых дверей в классе&quot;">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47411291_TF00677232_Win32" id="{68A89C25-FD6F-45A4-8EFD-628DF32B6940}" vid="{16DEEEDF-B528-4396-A7E1-5676BC1F625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7589DED2-7065-407C-BB58-BE430B9CE57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"День открытых дверей в классе"</Template>
  <TotalTime>0</TotalTime>
  <Words>2312</Words>
  <Application>Microsoft Office PowerPoint</Application>
  <PresentationFormat>Произвольный</PresentationFormat>
  <Paragraphs>48</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Century Gothic</vt:lpstr>
      <vt:lpstr>Courier New</vt:lpstr>
      <vt:lpstr>Quire Sans</vt:lpstr>
      <vt:lpstr>Times New Roman</vt:lpstr>
      <vt:lpstr>Презентация "День открытых дверей в классе"</vt:lpstr>
      <vt:lpstr> </vt:lpstr>
      <vt:lpstr>Презентация PowerPoint</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2020-12-03T19:00:57Z</dcterms:created>
  <dcterms:modified xsi:type="dcterms:W3CDTF">2021-09-10T21:36:21Z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